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embeddedFontLst>
    <p:embeddedFont>
      <p:font typeface="Roboto Slab"/>
      <p:regular r:id="rId10"/>
      <p:bold r:id="rId11"/>
    </p:embeddedFont>
    <p:embeddedFont>
      <p:font typeface="Roboto"/>
      <p:regular r:id="rId12"/>
      <p:bold r:id="rId13"/>
      <p:italic r:id="rId14"/>
      <p:boldItalic r:id="rId15"/>
    </p:embeddedFont>
    <p:embeddedFont>
      <p:font typeface="Roboto Medium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RobotoSlab-bold.fntdata"/><Relationship Id="rId10" Type="http://schemas.openxmlformats.org/officeDocument/2006/relationships/font" Target="fonts/RobotoSlab-regular.fntdata"/><Relationship Id="rId13" Type="http://schemas.openxmlformats.org/officeDocument/2006/relationships/font" Target="fonts/Roboto-bold.fntdata"/><Relationship Id="rId12" Type="http://schemas.openxmlformats.org/officeDocument/2006/relationships/font" Target="fonts/Robo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boldItalic.fntdata"/><Relationship Id="rId14" Type="http://schemas.openxmlformats.org/officeDocument/2006/relationships/font" Target="fonts/Roboto-italic.fntdata"/><Relationship Id="rId17" Type="http://schemas.openxmlformats.org/officeDocument/2006/relationships/font" Target="fonts/RobotoMedium-bold.fntdata"/><Relationship Id="rId16" Type="http://schemas.openxmlformats.org/officeDocument/2006/relationships/font" Target="fonts/RobotoMedium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Medium-boldItalic.fntdata"/><Relationship Id="rId6" Type="http://schemas.openxmlformats.org/officeDocument/2006/relationships/slide" Target="slides/slide1.xml"/><Relationship Id="rId18" Type="http://schemas.openxmlformats.org/officeDocument/2006/relationships/font" Target="fonts/RobotoMedium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bb7142f348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bb7142f348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bb7142f348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bb7142f348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bb7142f34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bb7142f34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bb7142f348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bb7142f348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2.png"/><Relationship Id="rId5" Type="http://schemas.openxmlformats.org/officeDocument/2006/relationships/image" Target="../media/image1.png"/><Relationship Id="rId6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55" name="Google Shape;55;p13"/>
          <p:cNvSpPr txBox="1"/>
          <p:nvPr>
            <p:ph type="ctrTitle"/>
          </p:nvPr>
        </p:nvSpPr>
        <p:spPr>
          <a:xfrm>
            <a:off x="311700" y="3480500"/>
            <a:ext cx="8520600" cy="109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L’INTELLIGENZA ARTIFICIALE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45300" y="-42900"/>
            <a:ext cx="9289002" cy="522930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80000"/>
              </a:srgbClr>
            </a:outerShdw>
          </a:effectLst>
        </p:spPr>
      </p:pic>
      <p:sp>
        <p:nvSpPr>
          <p:cNvPr id="61" name="Google Shape;61;p14"/>
          <p:cNvSpPr/>
          <p:nvPr/>
        </p:nvSpPr>
        <p:spPr>
          <a:xfrm>
            <a:off x="-145250" y="-42900"/>
            <a:ext cx="9288900" cy="5229300"/>
          </a:xfrm>
          <a:prstGeom prst="rect">
            <a:avLst/>
          </a:prstGeom>
          <a:solidFill>
            <a:srgbClr val="000106">
              <a:alpha val="6075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639100"/>
            <a:ext cx="4509900" cy="8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it" sz="382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LLM, COSA SONO?</a:t>
            </a:r>
            <a:r>
              <a:rPr lang="it" sz="382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rPr>
              <a:t> </a:t>
            </a:r>
            <a:endParaRPr sz="3820">
              <a:solidFill>
                <a:schemeClr val="lt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238900" y="2232150"/>
            <a:ext cx="8520600" cy="228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23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 Large Language Models si basano sul </a:t>
            </a:r>
            <a:r>
              <a:rPr b="1" lang="it" sz="23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MASKING</a:t>
            </a:r>
            <a:r>
              <a:rPr lang="it" sz="23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sz="23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2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•</a:t>
            </a:r>
            <a:r>
              <a:rPr lang="it" sz="23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"Il gatto _____ sul divano" → il modello impara a prevedere "dorme"</a:t>
            </a:r>
            <a:endParaRPr sz="23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2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•</a:t>
            </a:r>
            <a:r>
              <a:rPr lang="it" sz="23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"Il _____ dorme sul divano" → il modello impara a prevedere "gatto"</a:t>
            </a:r>
            <a:endParaRPr sz="23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t" sz="2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•</a:t>
            </a:r>
            <a:r>
              <a:rPr lang="it" sz="23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"Il gatto dorme _____ divano" → il modello impara a prevedere "sul"</a:t>
            </a:r>
            <a:endParaRPr sz="17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4" name="Google Shape;64;p14"/>
          <p:cNvSpPr/>
          <p:nvPr/>
        </p:nvSpPr>
        <p:spPr>
          <a:xfrm>
            <a:off x="6163425" y="627493"/>
            <a:ext cx="294300" cy="308700"/>
          </a:xfrm>
          <a:prstGeom prst="ellipse">
            <a:avLst/>
          </a:prstGeom>
          <a:noFill/>
          <a:ln cap="flat" cmpd="sng" w="409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31075" lIns="131075" spcFirstLastPara="1" rIns="131075" wrap="square" tIns="1310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7"/>
          </a:p>
        </p:txBody>
      </p:sp>
      <p:sp>
        <p:nvSpPr>
          <p:cNvPr id="65" name="Google Shape;65;p14"/>
          <p:cNvSpPr/>
          <p:nvPr/>
        </p:nvSpPr>
        <p:spPr>
          <a:xfrm>
            <a:off x="6864087" y="935904"/>
            <a:ext cx="294300" cy="308700"/>
          </a:xfrm>
          <a:prstGeom prst="ellipse">
            <a:avLst/>
          </a:prstGeom>
          <a:noFill/>
          <a:ln cap="flat" cmpd="sng" w="409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31075" lIns="131075" spcFirstLastPara="1" rIns="131075" wrap="square" tIns="1310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7"/>
          </a:p>
        </p:txBody>
      </p:sp>
      <p:sp>
        <p:nvSpPr>
          <p:cNvPr id="66" name="Google Shape;66;p14"/>
          <p:cNvSpPr/>
          <p:nvPr/>
        </p:nvSpPr>
        <p:spPr>
          <a:xfrm>
            <a:off x="6864087" y="1458739"/>
            <a:ext cx="294300" cy="308700"/>
          </a:xfrm>
          <a:prstGeom prst="ellipse">
            <a:avLst/>
          </a:prstGeom>
          <a:noFill/>
          <a:ln cap="flat" cmpd="sng" w="409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31075" lIns="131075" spcFirstLastPara="1" rIns="131075" wrap="square" tIns="1310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7"/>
          </a:p>
        </p:txBody>
      </p:sp>
      <p:sp>
        <p:nvSpPr>
          <p:cNvPr id="67" name="Google Shape;67;p14"/>
          <p:cNvSpPr/>
          <p:nvPr/>
        </p:nvSpPr>
        <p:spPr>
          <a:xfrm>
            <a:off x="6864087" y="413068"/>
            <a:ext cx="294300" cy="308700"/>
          </a:xfrm>
          <a:prstGeom prst="ellipse">
            <a:avLst/>
          </a:prstGeom>
          <a:noFill/>
          <a:ln cap="flat" cmpd="sng" w="409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31075" lIns="131075" spcFirstLastPara="1" rIns="131075" wrap="square" tIns="1310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7"/>
          </a:p>
        </p:txBody>
      </p:sp>
      <p:sp>
        <p:nvSpPr>
          <p:cNvPr id="68" name="Google Shape;68;p14"/>
          <p:cNvSpPr/>
          <p:nvPr/>
        </p:nvSpPr>
        <p:spPr>
          <a:xfrm>
            <a:off x="6163425" y="1244314"/>
            <a:ext cx="294300" cy="308700"/>
          </a:xfrm>
          <a:prstGeom prst="ellipse">
            <a:avLst/>
          </a:prstGeom>
          <a:noFill/>
          <a:ln cap="flat" cmpd="sng" w="409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31075" lIns="131075" spcFirstLastPara="1" rIns="131075" wrap="square" tIns="1310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7"/>
          </a:p>
        </p:txBody>
      </p:sp>
      <p:sp>
        <p:nvSpPr>
          <p:cNvPr id="69" name="Google Shape;69;p14"/>
          <p:cNvSpPr/>
          <p:nvPr/>
        </p:nvSpPr>
        <p:spPr>
          <a:xfrm>
            <a:off x="8328920" y="935904"/>
            <a:ext cx="294300" cy="308700"/>
          </a:xfrm>
          <a:prstGeom prst="ellipse">
            <a:avLst/>
          </a:prstGeom>
          <a:noFill/>
          <a:ln cap="flat" cmpd="sng" w="409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31075" lIns="131075" spcFirstLastPara="1" rIns="131075" wrap="square" tIns="1310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7"/>
          </a:p>
        </p:txBody>
      </p:sp>
      <p:cxnSp>
        <p:nvCxnSpPr>
          <p:cNvPr id="70" name="Google Shape;70;p14"/>
          <p:cNvCxnSpPr>
            <a:stCxn id="64" idx="6"/>
            <a:endCxn id="65" idx="2"/>
          </p:cNvCxnSpPr>
          <p:nvPr/>
        </p:nvCxnSpPr>
        <p:spPr>
          <a:xfrm>
            <a:off x="6457725" y="781843"/>
            <a:ext cx="406500" cy="308400"/>
          </a:xfrm>
          <a:prstGeom prst="straightConnector1">
            <a:avLst/>
          </a:prstGeom>
          <a:noFill/>
          <a:ln cap="flat" cmpd="sng" w="273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14"/>
          <p:cNvCxnSpPr>
            <a:endCxn id="65" idx="2"/>
          </p:cNvCxnSpPr>
          <p:nvPr/>
        </p:nvCxnSpPr>
        <p:spPr>
          <a:xfrm flipH="1" rot="10800000">
            <a:off x="6468387" y="1090254"/>
            <a:ext cx="395700" cy="301500"/>
          </a:xfrm>
          <a:prstGeom prst="straightConnector1">
            <a:avLst/>
          </a:prstGeom>
          <a:noFill/>
          <a:ln cap="flat" cmpd="sng" w="273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" name="Google Shape;72;p14"/>
          <p:cNvCxnSpPr>
            <a:stCxn id="68" idx="6"/>
            <a:endCxn id="66" idx="2"/>
          </p:cNvCxnSpPr>
          <p:nvPr/>
        </p:nvCxnSpPr>
        <p:spPr>
          <a:xfrm>
            <a:off x="6457725" y="1398664"/>
            <a:ext cx="406500" cy="214500"/>
          </a:xfrm>
          <a:prstGeom prst="straightConnector1">
            <a:avLst/>
          </a:prstGeom>
          <a:noFill/>
          <a:ln cap="flat" cmpd="sng" w="273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" name="Google Shape;73;p14"/>
          <p:cNvCxnSpPr>
            <a:stCxn id="64" idx="6"/>
            <a:endCxn id="66" idx="2"/>
          </p:cNvCxnSpPr>
          <p:nvPr/>
        </p:nvCxnSpPr>
        <p:spPr>
          <a:xfrm>
            <a:off x="6457725" y="781843"/>
            <a:ext cx="406500" cy="831300"/>
          </a:xfrm>
          <a:prstGeom prst="straightConnector1">
            <a:avLst/>
          </a:prstGeom>
          <a:noFill/>
          <a:ln cap="flat" cmpd="sng" w="273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" name="Google Shape;74;p14"/>
          <p:cNvCxnSpPr>
            <a:stCxn id="64" idx="6"/>
            <a:endCxn id="67" idx="2"/>
          </p:cNvCxnSpPr>
          <p:nvPr/>
        </p:nvCxnSpPr>
        <p:spPr>
          <a:xfrm flipH="1" rot="10800000">
            <a:off x="6457725" y="567343"/>
            <a:ext cx="406500" cy="214500"/>
          </a:xfrm>
          <a:prstGeom prst="straightConnector1">
            <a:avLst/>
          </a:prstGeom>
          <a:noFill/>
          <a:ln cap="flat" cmpd="sng" w="273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" name="Google Shape;75;p14"/>
          <p:cNvCxnSpPr>
            <a:stCxn id="68" idx="6"/>
            <a:endCxn id="67" idx="2"/>
          </p:cNvCxnSpPr>
          <p:nvPr/>
        </p:nvCxnSpPr>
        <p:spPr>
          <a:xfrm flipH="1" rot="10800000">
            <a:off x="6457725" y="567364"/>
            <a:ext cx="406500" cy="831300"/>
          </a:xfrm>
          <a:prstGeom prst="straightConnector1">
            <a:avLst/>
          </a:prstGeom>
          <a:noFill/>
          <a:ln cap="flat" cmpd="sng" w="273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" name="Google Shape;76;p14"/>
          <p:cNvCxnSpPr>
            <a:stCxn id="77" idx="6"/>
            <a:endCxn id="69" idx="2"/>
          </p:cNvCxnSpPr>
          <p:nvPr/>
        </p:nvCxnSpPr>
        <p:spPr>
          <a:xfrm>
            <a:off x="7979805" y="567418"/>
            <a:ext cx="349200" cy="522900"/>
          </a:xfrm>
          <a:prstGeom prst="straightConnector1">
            <a:avLst/>
          </a:prstGeom>
          <a:noFill/>
          <a:ln cap="flat" cmpd="sng" w="273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" name="Google Shape;78;p14"/>
          <p:cNvCxnSpPr>
            <a:stCxn id="79" idx="6"/>
            <a:endCxn id="69" idx="2"/>
          </p:cNvCxnSpPr>
          <p:nvPr/>
        </p:nvCxnSpPr>
        <p:spPr>
          <a:xfrm>
            <a:off x="7979805" y="1090254"/>
            <a:ext cx="349200" cy="0"/>
          </a:xfrm>
          <a:prstGeom prst="straightConnector1">
            <a:avLst/>
          </a:prstGeom>
          <a:noFill/>
          <a:ln cap="flat" cmpd="sng" w="273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" name="Google Shape;80;p14"/>
          <p:cNvCxnSpPr>
            <a:stCxn id="81" idx="6"/>
            <a:endCxn id="69" idx="2"/>
          </p:cNvCxnSpPr>
          <p:nvPr/>
        </p:nvCxnSpPr>
        <p:spPr>
          <a:xfrm flipH="1" rot="10800000">
            <a:off x="7979805" y="1090189"/>
            <a:ext cx="349200" cy="522900"/>
          </a:xfrm>
          <a:prstGeom prst="straightConnector1">
            <a:avLst/>
          </a:prstGeom>
          <a:noFill/>
          <a:ln cap="flat" cmpd="sng" w="273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9" name="Google Shape;79;p14"/>
          <p:cNvSpPr/>
          <p:nvPr/>
        </p:nvSpPr>
        <p:spPr>
          <a:xfrm>
            <a:off x="7685505" y="935904"/>
            <a:ext cx="294300" cy="308700"/>
          </a:xfrm>
          <a:prstGeom prst="ellipse">
            <a:avLst/>
          </a:prstGeom>
          <a:noFill/>
          <a:ln cap="flat" cmpd="sng" w="409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31075" lIns="131075" spcFirstLastPara="1" rIns="131075" wrap="square" tIns="1310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7"/>
          </a:p>
        </p:txBody>
      </p:sp>
      <p:sp>
        <p:nvSpPr>
          <p:cNvPr id="81" name="Google Shape;81;p14"/>
          <p:cNvSpPr/>
          <p:nvPr/>
        </p:nvSpPr>
        <p:spPr>
          <a:xfrm>
            <a:off x="7685505" y="1458739"/>
            <a:ext cx="294300" cy="308700"/>
          </a:xfrm>
          <a:prstGeom prst="ellipse">
            <a:avLst/>
          </a:prstGeom>
          <a:noFill/>
          <a:ln cap="flat" cmpd="sng" w="409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31075" lIns="131075" spcFirstLastPara="1" rIns="131075" wrap="square" tIns="1310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7"/>
          </a:p>
        </p:txBody>
      </p:sp>
      <p:sp>
        <p:nvSpPr>
          <p:cNvPr id="77" name="Google Shape;77;p14"/>
          <p:cNvSpPr/>
          <p:nvPr/>
        </p:nvSpPr>
        <p:spPr>
          <a:xfrm>
            <a:off x="7685505" y="413068"/>
            <a:ext cx="294300" cy="308700"/>
          </a:xfrm>
          <a:prstGeom prst="ellipse">
            <a:avLst/>
          </a:prstGeom>
          <a:noFill/>
          <a:ln cap="flat" cmpd="sng" w="409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31075" lIns="131075" spcFirstLastPara="1" rIns="131075" wrap="square" tIns="1310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7"/>
          </a:p>
        </p:txBody>
      </p:sp>
      <p:cxnSp>
        <p:nvCxnSpPr>
          <p:cNvPr id="82" name="Google Shape;82;p14"/>
          <p:cNvCxnSpPr>
            <a:stCxn id="67" idx="6"/>
            <a:endCxn id="77" idx="2"/>
          </p:cNvCxnSpPr>
          <p:nvPr/>
        </p:nvCxnSpPr>
        <p:spPr>
          <a:xfrm>
            <a:off x="7158387" y="567418"/>
            <a:ext cx="527100" cy="0"/>
          </a:xfrm>
          <a:prstGeom prst="straightConnector1">
            <a:avLst/>
          </a:prstGeom>
          <a:noFill/>
          <a:ln cap="flat" cmpd="sng" w="273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3" name="Google Shape;83;p14"/>
          <p:cNvCxnSpPr>
            <a:stCxn id="67" idx="6"/>
            <a:endCxn id="79" idx="2"/>
          </p:cNvCxnSpPr>
          <p:nvPr/>
        </p:nvCxnSpPr>
        <p:spPr>
          <a:xfrm>
            <a:off x="7158387" y="567418"/>
            <a:ext cx="527100" cy="522900"/>
          </a:xfrm>
          <a:prstGeom prst="straightConnector1">
            <a:avLst/>
          </a:prstGeom>
          <a:noFill/>
          <a:ln cap="flat" cmpd="sng" w="273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14"/>
          <p:cNvCxnSpPr>
            <a:stCxn id="67" idx="6"/>
            <a:endCxn id="81" idx="2"/>
          </p:cNvCxnSpPr>
          <p:nvPr/>
        </p:nvCxnSpPr>
        <p:spPr>
          <a:xfrm>
            <a:off x="7158387" y="567418"/>
            <a:ext cx="527100" cy="1045800"/>
          </a:xfrm>
          <a:prstGeom prst="straightConnector1">
            <a:avLst/>
          </a:prstGeom>
          <a:noFill/>
          <a:ln cap="flat" cmpd="sng" w="273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14"/>
          <p:cNvCxnSpPr>
            <a:stCxn id="65" idx="6"/>
            <a:endCxn id="79" idx="2"/>
          </p:cNvCxnSpPr>
          <p:nvPr/>
        </p:nvCxnSpPr>
        <p:spPr>
          <a:xfrm>
            <a:off x="7158387" y="1090254"/>
            <a:ext cx="527100" cy="0"/>
          </a:xfrm>
          <a:prstGeom prst="straightConnector1">
            <a:avLst/>
          </a:prstGeom>
          <a:noFill/>
          <a:ln cap="flat" cmpd="sng" w="273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" name="Google Shape;86;p14"/>
          <p:cNvCxnSpPr>
            <a:stCxn id="65" idx="6"/>
            <a:endCxn id="77" idx="2"/>
          </p:cNvCxnSpPr>
          <p:nvPr/>
        </p:nvCxnSpPr>
        <p:spPr>
          <a:xfrm flipH="1" rot="10800000">
            <a:off x="7158387" y="567354"/>
            <a:ext cx="527100" cy="522900"/>
          </a:xfrm>
          <a:prstGeom prst="straightConnector1">
            <a:avLst/>
          </a:prstGeom>
          <a:noFill/>
          <a:ln cap="flat" cmpd="sng" w="273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" name="Google Shape;87;p14"/>
          <p:cNvCxnSpPr>
            <a:stCxn id="65" idx="6"/>
            <a:endCxn id="81" idx="2"/>
          </p:cNvCxnSpPr>
          <p:nvPr/>
        </p:nvCxnSpPr>
        <p:spPr>
          <a:xfrm>
            <a:off x="7158387" y="1090254"/>
            <a:ext cx="527100" cy="522900"/>
          </a:xfrm>
          <a:prstGeom prst="straightConnector1">
            <a:avLst/>
          </a:prstGeom>
          <a:noFill/>
          <a:ln cap="flat" cmpd="sng" w="273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" name="Google Shape;88;p14"/>
          <p:cNvCxnSpPr>
            <a:stCxn id="66" idx="6"/>
            <a:endCxn id="77" idx="2"/>
          </p:cNvCxnSpPr>
          <p:nvPr/>
        </p:nvCxnSpPr>
        <p:spPr>
          <a:xfrm flipH="1" rot="10800000">
            <a:off x="7158387" y="567289"/>
            <a:ext cx="527100" cy="1045800"/>
          </a:xfrm>
          <a:prstGeom prst="straightConnector1">
            <a:avLst/>
          </a:prstGeom>
          <a:noFill/>
          <a:ln cap="flat" cmpd="sng" w="273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" name="Google Shape;89;p14"/>
          <p:cNvCxnSpPr>
            <a:stCxn id="66" idx="6"/>
            <a:endCxn id="79" idx="2"/>
          </p:cNvCxnSpPr>
          <p:nvPr/>
        </p:nvCxnSpPr>
        <p:spPr>
          <a:xfrm flipH="1" rot="10800000">
            <a:off x="7158387" y="1090189"/>
            <a:ext cx="527100" cy="522900"/>
          </a:xfrm>
          <a:prstGeom prst="straightConnector1">
            <a:avLst/>
          </a:prstGeom>
          <a:noFill/>
          <a:ln cap="flat" cmpd="sng" w="273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0" name="Google Shape;90;p14"/>
          <p:cNvCxnSpPr>
            <a:stCxn id="66" idx="6"/>
            <a:endCxn id="81" idx="2"/>
          </p:cNvCxnSpPr>
          <p:nvPr/>
        </p:nvCxnSpPr>
        <p:spPr>
          <a:xfrm>
            <a:off x="7158387" y="1613089"/>
            <a:ext cx="527100" cy="0"/>
          </a:xfrm>
          <a:prstGeom prst="straightConnector1">
            <a:avLst/>
          </a:prstGeom>
          <a:noFill/>
          <a:ln cap="flat" cmpd="sng" w="273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42900"/>
            <a:ext cx="9289002" cy="522930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80000"/>
              </a:srgbClr>
            </a:outerShdw>
          </a:effectLst>
        </p:spPr>
      </p:pic>
      <p:sp>
        <p:nvSpPr>
          <p:cNvPr id="96" name="Google Shape;96;p15"/>
          <p:cNvSpPr/>
          <p:nvPr/>
        </p:nvSpPr>
        <p:spPr>
          <a:xfrm>
            <a:off x="50" y="-42900"/>
            <a:ext cx="9288900" cy="5229300"/>
          </a:xfrm>
          <a:prstGeom prst="rect">
            <a:avLst/>
          </a:prstGeom>
          <a:solidFill>
            <a:srgbClr val="000106">
              <a:alpha val="6075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5"/>
          <p:cNvSpPr txBox="1"/>
          <p:nvPr>
            <p:ph type="title"/>
          </p:nvPr>
        </p:nvSpPr>
        <p:spPr>
          <a:xfrm>
            <a:off x="311700" y="445025"/>
            <a:ext cx="8520600" cy="8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it" sz="332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PRINCIPALI DRIVERS</a:t>
            </a:r>
            <a:endParaRPr sz="3320">
              <a:solidFill>
                <a:schemeClr val="lt1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98" name="Google Shape;98;p15"/>
          <p:cNvSpPr txBox="1"/>
          <p:nvPr>
            <p:ph idx="1" type="body"/>
          </p:nvPr>
        </p:nvSpPr>
        <p:spPr>
          <a:xfrm>
            <a:off x="251850" y="1714100"/>
            <a:ext cx="250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it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MOLE DI DATI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9" name="Google Shape;99;p15"/>
          <p:cNvSpPr txBox="1"/>
          <p:nvPr>
            <p:ph idx="1" type="body"/>
          </p:nvPr>
        </p:nvSpPr>
        <p:spPr>
          <a:xfrm>
            <a:off x="2758050" y="1651550"/>
            <a:ext cx="3627900" cy="10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it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MODELLI E ALGORITMI MIGLIORI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0" name="Google Shape;100;p15"/>
          <p:cNvSpPr txBox="1"/>
          <p:nvPr>
            <p:ph idx="1" type="body"/>
          </p:nvPr>
        </p:nvSpPr>
        <p:spPr>
          <a:xfrm>
            <a:off x="6265225" y="1651550"/>
            <a:ext cx="2804400" cy="69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it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POTENZA HARDWARE GPU</a:t>
            </a:r>
            <a:endParaRPr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01" name="Google Shape;101;p15" title="database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12347" y="2927075"/>
            <a:ext cx="1104900" cy="1115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5" title="monitor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99938" y="2864600"/>
            <a:ext cx="1240724" cy="1240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5" title="gpu-mining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35000" y="2652562"/>
            <a:ext cx="1664850" cy="16648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80000"/>
              </a:srgbClr>
            </a:outerShdw>
          </a:effectLst>
        </p:spPr>
      </p:pic>
      <p:cxnSp>
        <p:nvCxnSpPr>
          <p:cNvPr id="104" name="Google Shape;104;p15"/>
          <p:cNvCxnSpPr/>
          <p:nvPr/>
        </p:nvCxnSpPr>
        <p:spPr>
          <a:xfrm>
            <a:off x="423300" y="1282075"/>
            <a:ext cx="82974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42900"/>
            <a:ext cx="9289002" cy="522930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80000"/>
              </a:srgbClr>
            </a:outerShdw>
          </a:effectLst>
        </p:spPr>
      </p:pic>
      <p:sp>
        <p:nvSpPr>
          <p:cNvPr id="110" name="Google Shape;110;p16"/>
          <p:cNvSpPr/>
          <p:nvPr/>
        </p:nvSpPr>
        <p:spPr>
          <a:xfrm>
            <a:off x="-100" y="100"/>
            <a:ext cx="9288900" cy="5229300"/>
          </a:xfrm>
          <a:prstGeom prst="rect">
            <a:avLst/>
          </a:prstGeom>
          <a:solidFill>
            <a:srgbClr val="000106">
              <a:alpha val="6075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6"/>
          <p:cNvSpPr txBox="1"/>
          <p:nvPr>
            <p:ph type="title"/>
          </p:nvPr>
        </p:nvSpPr>
        <p:spPr>
          <a:xfrm>
            <a:off x="384200" y="445025"/>
            <a:ext cx="8520600" cy="72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it" sz="352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IL DRIVER FONDAMENTALE</a:t>
            </a:r>
            <a:endParaRPr sz="352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" name="Google Shape;112;p16"/>
          <p:cNvSpPr/>
          <p:nvPr/>
        </p:nvSpPr>
        <p:spPr>
          <a:xfrm>
            <a:off x="442200" y="1439775"/>
            <a:ext cx="8346000" cy="357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6"/>
          <p:cNvSpPr txBox="1"/>
          <p:nvPr>
            <p:ph idx="1" type="body"/>
          </p:nvPr>
        </p:nvSpPr>
        <p:spPr>
          <a:xfrm>
            <a:off x="587750" y="1751475"/>
            <a:ext cx="4791600" cy="295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1. </a:t>
            </a:r>
            <a:r>
              <a:rPr lang="it" sz="23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Seleziona e pulisce i dati </a:t>
            </a:r>
            <a:endParaRPr sz="23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3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2. Selezione del modello più adatto</a:t>
            </a:r>
            <a:endParaRPr sz="23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3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3. Tecniche di addestramento adeguate</a:t>
            </a:r>
            <a:endParaRPr sz="23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3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4. Design dei test ed esperimenti</a:t>
            </a:r>
            <a:endParaRPr sz="23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14" name="Google Shape;114;p16"/>
          <p:cNvCxnSpPr/>
          <p:nvPr/>
        </p:nvCxnSpPr>
        <p:spPr>
          <a:xfrm>
            <a:off x="423300" y="1282075"/>
            <a:ext cx="82974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15" name="Google Shape;115;p16" title="artificial-intelligence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98400" y="1987897"/>
            <a:ext cx="2482476" cy="24824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6" name="Google Shape;116;p16"/>
          <p:cNvCxnSpPr/>
          <p:nvPr/>
        </p:nvCxnSpPr>
        <p:spPr>
          <a:xfrm flipH="1" rot="10800000">
            <a:off x="587750" y="2274450"/>
            <a:ext cx="866700" cy="75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6"/>
          <p:cNvCxnSpPr/>
          <p:nvPr/>
        </p:nvCxnSpPr>
        <p:spPr>
          <a:xfrm flipH="1" rot="10800000">
            <a:off x="587750" y="2970548"/>
            <a:ext cx="866700" cy="75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6"/>
          <p:cNvCxnSpPr/>
          <p:nvPr/>
        </p:nvCxnSpPr>
        <p:spPr>
          <a:xfrm flipH="1" rot="10800000">
            <a:off x="587750" y="3687759"/>
            <a:ext cx="866700" cy="75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9" name="Google Shape;119;p16"/>
          <p:cNvCxnSpPr/>
          <p:nvPr/>
        </p:nvCxnSpPr>
        <p:spPr>
          <a:xfrm flipH="1" rot="10800000">
            <a:off x="587750" y="4379240"/>
            <a:ext cx="866700" cy="75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